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6256000" cy="9144000"/>
  <p:notesSz cx="9144000" cy="16256000"/>
  <p:embeddedFontLst>
    <p:embeddedFont>
      <p:font typeface="Noto Serif SC" charset="-122" pitchFamily="34"/>
      <p:regular r:id="rId19"/>
    </p:embeddedFont>
    <p:embeddedFont>
      <p:font typeface="Inter" charset="-122" pitchFamily="34"/>
      <p:regular r:id="rId20"/>
    </p:embeddedFont>
    <p:embeddedFont>
      <p:font typeface="Noto Sans SC" charset="-122" pitchFamily="34"/>
      <p:regular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ec.gov/resources-small-businesses/exempt-offering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ec.gov/resources-small-businesses/exempt-offerings" TargetMode="External"/><Relationship Id="rId2" Type="http://schemas.openxmlformats.org/officeDocument/2006/relationships/hyperlink" Target="https://www.sec.gov/about/divisions-offices/division-trading-markets/division-trading-markets-compliance-guides/guide-broker-dealer-registration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ec.gov/resources-small-businesses/exempt-offering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inra.org/rules-guidance/rulebooks/finra-rules/1017" TargetMode="External"/><Relationship Id="rId2" Type="http://schemas.openxmlformats.org/officeDocument/2006/relationships/hyperlink" Target="https://www.finra.org/registration-exams-ce/broker-dealers/update/ownership-control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sto-us.com/guide" TargetMode="External"/><Relationship Id="rId2" Type="http://schemas.openxmlformats.org/officeDocument/2006/relationships/hyperlink" Target="https://sto-us.com/faq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sto-us.com/contact" TargetMode="External"/><Relationship Id="rId3" Type="http://schemas.openxmlformats.org/officeDocument/2006/relationships/hyperlink" Target="https://sto-us.com" TargetMode="External"/><Relationship Id="rId4" Type="http://schemas.openxmlformats.org/officeDocument/2006/relationships/hyperlink" Target="mailto:Drew@sfc8.com" TargetMode="External"/><Relationship Id="rId5" Type="http://schemas.openxmlformats.org/officeDocument/2006/relationships/hyperlink" Target="https://wa.me/85292984213" TargetMode="External"/><Relationship Id="rId6" Type="http://schemas.openxmlformats.org/officeDocument/2006/relationships/hyperlink" Target="https://www.sec.gov/resources-small-businesses/exempt-offerings" TargetMode="External"/><Relationship Id="rId7" Type="http://schemas.openxmlformats.org/officeDocument/2006/relationships/hyperlink" Target="https://www.sec.gov/foia/frequently-requested-documents/alternative-trading-system-ats-list" TargetMode="External"/><Relationship Id="rId8" Type="http://schemas.openxmlformats.org/officeDocument/2006/relationships/hyperlink" Target="https://www.finra.org/rules-guidance/rulebooks/finra-rules/1017" TargetMode="External"/><Relationship Id="rId1" Type="http://schemas.openxmlformats.org/officeDocument/2006/relationships/image" Target="../media/image-1-1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11898" r="11898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0B1D35">
              <a:alpha val="84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original-logo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62000" y="736600"/>
            <a:ext cx="1117600" cy="1117600"/>
          </a:xfrm>
          <a:prstGeom prst="rect">
            <a:avLst/>
          </a:prstGeom>
        </p:spPr>
      </p:pic>
      <p:sp>
        <p:nvSpPr>
          <p:cNvPr id="5" name="cover-text-2"/>
          <p:cNvSpPr/>
          <p:nvPr/>
        </p:nvSpPr>
        <p:spPr>
          <a:xfrm>
            <a:off x="2159000" y="838200"/>
            <a:ext cx="698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FDFBF7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仁港永胜</a:t>
            </a:r>
            <a:endParaRPr lang="en-US" sz="3200" dirty="0"/>
          </a:p>
        </p:txBody>
      </p:sp>
      <p:sp>
        <p:nvSpPr>
          <p:cNvPr id="6" name="cover-text-3"/>
          <p:cNvSpPr/>
          <p:nvPr/>
        </p:nvSpPr>
        <p:spPr>
          <a:xfrm>
            <a:off x="2159000" y="1473200"/>
            <a:ext cx="9906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RGYS · GLOBAL LICENSING &amp; COMPLIANCE</a:t>
            </a:r>
            <a:endParaRPr lang="en-US" sz="1400" dirty="0"/>
          </a:p>
        </p:txBody>
      </p:sp>
      <p:sp>
        <p:nvSpPr>
          <p:cNvPr id="7" name="cover-shape-4"/>
          <p:cNvSpPr/>
          <p:nvPr/>
        </p:nvSpPr>
        <p:spPr>
          <a:xfrm>
            <a:off x="762000" y="26289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8" name="cover-text-5"/>
          <p:cNvSpPr/>
          <p:nvPr/>
        </p:nvSpPr>
        <p:spPr>
          <a:xfrm>
            <a:off x="1574800" y="2489200"/>
            <a:ext cx="1244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 PROPOSAL · UNITED STATES</a:t>
            </a:r>
            <a:endParaRPr lang="en-US" sz="1400" dirty="0"/>
          </a:p>
        </p:txBody>
      </p:sp>
      <p:sp>
        <p:nvSpPr>
          <p:cNvPr id="9" name="cover-title"/>
          <p:cNvSpPr/>
          <p:nvPr/>
        </p:nvSpPr>
        <p:spPr>
          <a:xfrm>
            <a:off x="762000" y="3200400"/>
            <a:ext cx="142240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000"/>
              </a:lnSpc>
              <a:buNone/>
            </a:pPr>
            <a:r>
              <a:rPr lang="en-US" altLang="en-US" sz="4800" dirty="0">
                <a:solidFill>
                  <a:srgbClr val="FDFBF7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美国STO牌照申请服务</a:t>
            </a:r>
            <a:endParaRPr lang="en-US" sz="4800" dirty="0"/>
          </a:p>
          <a:p>
            <a:pPr algn="l" indent="0" marL="0">
              <a:lnSpc>
                <a:spcPts val="6000"/>
              </a:lnSpc>
              <a:buNone/>
            </a:pPr>
            <a:r>
              <a:rPr lang="en-US" altLang="en-US" sz="4800" dirty="0">
                <a:solidFill>
                  <a:srgbClr val="FDFBF7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让代币化融资走上清晰的合规路径</a:t>
            </a:r>
            <a:endParaRPr lang="en-US" sz="4800" dirty="0"/>
          </a:p>
        </p:txBody>
      </p:sp>
      <p:sp>
        <p:nvSpPr>
          <p:cNvPr id="10" name="cover-text-7"/>
          <p:cNvSpPr/>
          <p:nvPr/>
        </p:nvSpPr>
        <p:spPr>
          <a:xfrm>
            <a:off x="762000" y="5334000"/>
            <a:ext cx="134620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35"/>
              </a:lnSpc>
              <a:buNone/>
            </a:pPr>
            <a:r>
              <a:rPr lang="en-US" altLang="en-US" sz="23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发行路径梳理 · 资料准备 · 专业机构协调 · 持续合规</a:t>
            </a:r>
            <a:endParaRPr lang="en-US" sz="2300" dirty="0"/>
          </a:p>
        </p:txBody>
      </p:sp>
      <p:sp>
        <p:nvSpPr>
          <p:cNvPr id="11" name="cover-text-8"/>
          <p:cNvSpPr/>
          <p:nvPr/>
        </p:nvSpPr>
        <p:spPr>
          <a:xfrm>
            <a:off x="762000" y="6845300"/>
            <a:ext cx="13716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“STO牌照”是市场用语，美国没有覆盖全部发行与中介功能的统一独立牌照。本服务为一般合规协调与材料准备，不是美国法律意见或监管批准。</a:t>
            </a:r>
            <a:endParaRPr lang="en-US" sz="1800" dirty="0"/>
          </a:p>
        </p:txBody>
      </p:sp>
      <p:sp>
        <p:nvSpPr>
          <p:cNvPr id="12" name="cover-shape-9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C49A45">
                <a:alpha val="50000"/>
              </a:srgbClr>
            </a:solidFill>
            <a:prstDash val="solid"/>
          </a:ln>
        </p:spPr>
      </p:sp>
      <p:sp>
        <p:nvSpPr>
          <p:cNvPr id="13" name="cover-text-10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sto-us.com · 2026年10月25日 · 品牌场景示意，非美国分支实拍</a:t>
            </a:r>
            <a:endParaRPr lang="en-US" sz="1400" dirty="0"/>
          </a:p>
        </p:txBody>
      </p:sp>
      <p:sp>
        <p:nvSpPr>
          <p:cNvPr id="14" name="cover-text-11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ient_questions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3" name="client_questions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WITH THE RIGHT QUESTIONS</a:t>
            </a:r>
            <a:endParaRPr lang="en-US" sz="1400" dirty="0"/>
          </a:p>
        </p:txBody>
      </p:sp>
      <p:sp>
        <p:nvSpPr>
          <p:cNvPr id="4" name="client_questions-text-3"/>
          <p:cNvSpPr/>
          <p:nvPr/>
        </p:nvSpPr>
        <p:spPr>
          <a:xfrm>
            <a:off x="762000" y="13462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先回答三个决定项目方向的问题</a:t>
            </a:r>
            <a:endParaRPr lang="en-US" sz="3200" dirty="0"/>
          </a:p>
        </p:txBody>
      </p:sp>
      <p:sp>
        <p:nvSpPr>
          <p:cNvPr id="5" name="client_questions-text-4"/>
          <p:cNvSpPr/>
          <p:nvPr/>
        </p:nvSpPr>
        <p:spPr>
          <a:xfrm>
            <a:off x="762000" y="2184400"/>
            <a:ext cx="13970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上链是技术安排。能够怎样发行、营销和转让，仍取决于证券权利与项目事实。</a:t>
            </a:r>
            <a:endParaRPr lang="en-US" sz="2200" dirty="0"/>
          </a:p>
        </p:txBody>
      </p:sp>
      <p:sp>
        <p:nvSpPr>
          <p:cNvPr id="6" name="client_questions-shape-5"/>
          <p:cNvSpPr/>
          <p:nvPr/>
        </p:nvSpPr>
        <p:spPr>
          <a:xfrm>
            <a:off x="762000" y="3429000"/>
            <a:ext cx="4318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7" name="client_questions-shape-6"/>
          <p:cNvSpPr/>
          <p:nvPr/>
        </p:nvSpPr>
        <p:spPr>
          <a:xfrm>
            <a:off x="5969000" y="3429000"/>
            <a:ext cx="4318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8" name="client_questions-shape-7"/>
          <p:cNvSpPr/>
          <p:nvPr/>
        </p:nvSpPr>
        <p:spPr>
          <a:xfrm>
            <a:off x="11176000" y="3429000"/>
            <a:ext cx="4318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9" name="client_questions-text-8"/>
          <p:cNvSpPr/>
          <p:nvPr/>
        </p:nvSpPr>
        <p:spPr>
          <a:xfrm>
            <a:off x="762000" y="3708400"/>
            <a:ext cx="431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200" dirty="0">
                <a:solidFill>
                  <a:srgbClr val="C49A4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01</a:t>
            </a:r>
            <a:endParaRPr lang="en-US" sz="4200" dirty="0"/>
          </a:p>
        </p:txBody>
      </p:sp>
      <p:sp>
        <p:nvSpPr>
          <p:cNvPr id="10" name="client_questions-text-9"/>
          <p:cNvSpPr/>
          <p:nvPr/>
        </p:nvSpPr>
        <p:spPr>
          <a:xfrm>
            <a:off x="762000" y="4508500"/>
            <a:ext cx="4318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7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发行什么权利？</a:t>
            </a:r>
            <a:endParaRPr lang="en-US" sz="2700" dirty="0"/>
          </a:p>
        </p:txBody>
      </p:sp>
      <p:sp>
        <p:nvSpPr>
          <p:cNvPr id="11" name="client_questions-text-10"/>
          <p:cNvSpPr/>
          <p:nvPr/>
        </p:nvSpPr>
        <p:spPr>
          <a:xfrm>
            <a:off x="762000" y="5232400"/>
            <a:ext cx="43180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股权、债权、收益权或资产权益，法律关系与经济权利须先厘清。</a:t>
            </a:r>
            <a:endParaRPr lang="en-US" sz="2100" dirty="0"/>
          </a:p>
        </p:txBody>
      </p:sp>
      <p:sp>
        <p:nvSpPr>
          <p:cNvPr id="12" name="client_questions-text-11"/>
          <p:cNvSpPr/>
          <p:nvPr/>
        </p:nvSpPr>
        <p:spPr>
          <a:xfrm>
            <a:off x="5969000" y="3708400"/>
            <a:ext cx="431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200" dirty="0">
                <a:solidFill>
                  <a:srgbClr val="C49A4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02</a:t>
            </a:r>
            <a:endParaRPr lang="en-US" sz="4200" dirty="0"/>
          </a:p>
        </p:txBody>
      </p:sp>
      <p:sp>
        <p:nvSpPr>
          <p:cNvPr id="13" name="client_questions-text-12"/>
          <p:cNvSpPr/>
          <p:nvPr/>
        </p:nvSpPr>
        <p:spPr>
          <a:xfrm>
            <a:off x="5969000" y="4508500"/>
            <a:ext cx="4318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7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向谁、在哪里发行？</a:t>
            </a:r>
            <a:endParaRPr lang="en-US" sz="2700" dirty="0"/>
          </a:p>
        </p:txBody>
      </p:sp>
      <p:sp>
        <p:nvSpPr>
          <p:cNvPr id="14" name="client_questions-text-13"/>
          <p:cNvSpPr/>
          <p:nvPr/>
        </p:nvSpPr>
        <p:spPr>
          <a:xfrm>
            <a:off x="5969000" y="5232400"/>
            <a:ext cx="43180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投资者类别、所在地域、发行主体与招揽方式，共同影响可用路径。</a:t>
            </a:r>
            <a:endParaRPr lang="en-US" sz="2100" dirty="0"/>
          </a:p>
        </p:txBody>
      </p:sp>
      <p:sp>
        <p:nvSpPr>
          <p:cNvPr id="15" name="client_questions-text-14"/>
          <p:cNvSpPr/>
          <p:nvPr/>
        </p:nvSpPr>
        <p:spPr>
          <a:xfrm>
            <a:off x="11176000" y="3708400"/>
            <a:ext cx="431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200" dirty="0">
                <a:solidFill>
                  <a:srgbClr val="C49A4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03</a:t>
            </a:r>
            <a:endParaRPr lang="en-US" sz="4200" dirty="0"/>
          </a:p>
        </p:txBody>
      </p:sp>
      <p:sp>
        <p:nvSpPr>
          <p:cNvPr id="16" name="client_questions-text-15"/>
          <p:cNvSpPr/>
          <p:nvPr/>
        </p:nvSpPr>
        <p:spPr>
          <a:xfrm>
            <a:off x="11176000" y="4508500"/>
            <a:ext cx="4318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7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之后如何转让？</a:t>
            </a:r>
            <a:endParaRPr lang="en-US" sz="2700" dirty="0"/>
          </a:p>
        </p:txBody>
      </p:sp>
      <p:sp>
        <p:nvSpPr>
          <p:cNvPr id="17" name="client_questions-text-16"/>
          <p:cNvSpPr/>
          <p:nvPr/>
        </p:nvSpPr>
        <p:spPr>
          <a:xfrm>
            <a:off x="11176000" y="5232400"/>
            <a:ext cx="43180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持有人记录、转售限制、中介与技术控制，不能等发行后才安排。</a:t>
            </a:r>
            <a:endParaRPr lang="en-US" sz="2100" dirty="0"/>
          </a:p>
        </p:txBody>
      </p:sp>
      <p:sp>
        <p:nvSpPr>
          <p:cNvPr id="18" name="client_questions-text-17"/>
          <p:cNvSpPr/>
          <p:nvPr/>
        </p:nvSpPr>
        <p:spPr>
          <a:xfrm>
            <a:off x="762000" y="7391400"/>
            <a:ext cx="1397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依据：SEC豁免发行总览</a:t>
            </a: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链上部署不自动免除证券法义务。</a:t>
            </a:r>
            <a:endParaRPr lang="en-US" sz="1400" dirty="0"/>
          </a:p>
        </p:txBody>
      </p:sp>
      <p:sp>
        <p:nvSpPr>
          <p:cNvPr id="19" name="client_questions-shape-18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20" name="client_questions-text-19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美国STO发行合规</a:t>
            </a:r>
            <a:endParaRPr lang="en-US" sz="1400" dirty="0"/>
          </a:p>
        </p:txBody>
      </p:sp>
      <p:sp>
        <p:nvSpPr>
          <p:cNvPr id="21" name="client_questions-text-20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wo_tracks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3" name="two_tracks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DISTINCT REGULATORY TRACKS</a:t>
            </a:r>
            <a:endParaRPr lang="en-US" sz="1400" dirty="0"/>
          </a:p>
        </p:txBody>
      </p:sp>
      <p:sp>
        <p:nvSpPr>
          <p:cNvPr id="4" name="two_tracks-text-3"/>
          <p:cNvSpPr/>
          <p:nvPr/>
        </p:nvSpPr>
        <p:spPr>
          <a:xfrm>
            <a:off x="762000" y="13462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发行人路径与机构准入，必须分开</a:t>
            </a:r>
            <a:endParaRPr lang="en-US" sz="3200" dirty="0"/>
          </a:p>
        </p:txBody>
      </p:sp>
      <p:sp>
        <p:nvSpPr>
          <p:cNvPr id="5" name="two_tracks-text-4"/>
          <p:cNvSpPr/>
          <p:nvPr/>
        </p:nvSpPr>
        <p:spPr>
          <a:xfrm>
            <a:off x="762000" y="2184400"/>
            <a:ext cx="13970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“证券型代币发行”描述项目安排，并不授予交易、招揽或托管业务资格。</a:t>
            </a:r>
            <a:endParaRPr lang="en-US" sz="2200" dirty="0"/>
          </a:p>
        </p:txBody>
      </p:sp>
      <p:sp>
        <p:nvSpPr>
          <p:cNvPr id="6" name="two_tracks-shape-5"/>
          <p:cNvSpPr/>
          <p:nvPr/>
        </p:nvSpPr>
        <p:spPr>
          <a:xfrm>
            <a:off x="8128000" y="3276600"/>
            <a:ext cx="9144" cy="3708400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7" name="two_tracks-text-6"/>
          <p:cNvSpPr/>
          <p:nvPr/>
        </p:nvSpPr>
        <p:spPr>
          <a:xfrm>
            <a:off x="762000" y="3429000"/>
            <a:ext cx="6477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发行方：注册或可用豁免</a:t>
            </a:r>
            <a:endParaRPr lang="en-US" sz="2800" dirty="0"/>
          </a:p>
        </p:txBody>
      </p:sp>
      <p:sp>
        <p:nvSpPr>
          <p:cNvPr id="8" name="two_tracks-text-7"/>
          <p:cNvSpPr/>
          <p:nvPr/>
        </p:nvSpPr>
        <p:spPr>
          <a:xfrm>
            <a:off x="762000" y="4292600"/>
            <a:ext cx="6477000" cy="19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20"/>
              </a:lnSpc>
              <a:spcAft>
                <a:spcPts val="1800"/>
              </a:spcAft>
              <a:buNone/>
            </a:pPr>
            <a:r>
              <a:rPr lang="en-US" altLang="en-US" sz="22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核对证券权利、发行主体与投资者。</a:t>
            </a:r>
            <a:endParaRPr lang="en-US" sz="2200" dirty="0"/>
          </a:p>
          <a:p>
            <a:pPr algn="l" indent="0" marL="0">
              <a:lnSpc>
                <a:spcPts val="3520"/>
              </a:lnSpc>
              <a:spcAft>
                <a:spcPts val="1800"/>
              </a:spcAft>
              <a:buNone/>
            </a:pPr>
            <a:r>
              <a:rPr lang="en-US" altLang="en-US" sz="22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评估Reg D、Reg S、Reg A或Reg CF。</a:t>
            </a:r>
            <a:endParaRPr lang="en-US" sz="2200" dirty="0"/>
          </a:p>
          <a:p>
            <a:pPr algn="l" indent="0" marL="0">
              <a:lnSpc>
                <a:spcPts val="3520"/>
              </a:lnSpc>
              <a:buNone/>
            </a:pPr>
            <a:r>
              <a:rPr lang="en-US" altLang="en-US" sz="22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落实披露、申报、营销与转售条件。</a:t>
            </a:r>
            <a:endParaRPr lang="en-US" sz="2200" dirty="0"/>
          </a:p>
        </p:txBody>
      </p:sp>
      <p:sp>
        <p:nvSpPr>
          <p:cNvPr id="9" name="two_tracks-text-8"/>
          <p:cNvSpPr/>
          <p:nvPr/>
        </p:nvSpPr>
        <p:spPr>
          <a:xfrm>
            <a:off x="8890000" y="3429000"/>
            <a:ext cx="6604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中介方：按实际活动准入</a:t>
            </a:r>
            <a:endParaRPr lang="en-US" sz="2800" dirty="0"/>
          </a:p>
        </p:txBody>
      </p:sp>
      <p:sp>
        <p:nvSpPr>
          <p:cNvPr id="10" name="two_tracks-text-9"/>
          <p:cNvSpPr/>
          <p:nvPr/>
        </p:nvSpPr>
        <p:spPr>
          <a:xfrm>
            <a:off x="8890000" y="4292600"/>
            <a:ext cx="6604000" cy="19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20"/>
              </a:lnSpc>
              <a:spcAft>
                <a:spcPts val="1800"/>
              </a:spcAft>
              <a:buNone/>
            </a:pPr>
            <a:r>
              <a:rPr lang="en-US" altLang="en-US" sz="22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代客招揽、交易或订单交互：BD/ATS。</a:t>
            </a:r>
            <a:endParaRPr lang="en-US" sz="2200" dirty="0"/>
          </a:p>
          <a:p>
            <a:pPr algn="l" indent="0" marL="0">
              <a:lnSpc>
                <a:spcPts val="3520"/>
              </a:lnSpc>
              <a:spcAft>
                <a:spcPts val="1800"/>
              </a:spcAft>
              <a:buNone/>
            </a:pPr>
            <a:r>
              <a:rPr lang="en-US" altLang="en-US" sz="22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持有人登记、托管等：单独判断。</a:t>
            </a:r>
            <a:endParaRPr lang="en-US" sz="2200" dirty="0"/>
          </a:p>
          <a:p>
            <a:pPr algn="l" indent="0" marL="0">
              <a:lnSpc>
                <a:spcPts val="3520"/>
              </a:lnSpc>
              <a:buNone/>
            </a:pPr>
            <a:r>
              <a:rPr lang="en-US" altLang="en-US" sz="22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资金传输与MSB/州法：另行核对。</a:t>
            </a:r>
            <a:endParaRPr lang="en-US" sz="2200" dirty="0"/>
          </a:p>
        </p:txBody>
      </p:sp>
      <p:sp>
        <p:nvSpPr>
          <p:cNvPr id="11" name="two_tracks-text-10"/>
          <p:cNvSpPr/>
          <p:nvPr/>
        </p:nvSpPr>
        <p:spPr>
          <a:xfrm>
            <a:off x="762000" y="7213600"/>
            <a:ext cx="146050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0B1D3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Form D是发行通知，不是SEC批准；单一登记、会员资格或收购不能覆盖全部证券活动。</a:t>
            </a:r>
            <a:endParaRPr lang="en-US" sz="1800" dirty="0"/>
          </a:p>
        </p:txBody>
      </p:sp>
      <p:sp>
        <p:nvSpPr>
          <p:cNvPr id="12" name="two_tracks-shape-11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3" name="two_tracks-text-12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SEC发行豁免</a:t>
            </a: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SEC经纪交易商指南</a:t>
            </a:r>
            <a:endParaRPr lang="en-US" sz="1400" dirty="0"/>
          </a:p>
        </p:txBody>
      </p:sp>
      <p:sp>
        <p:nvSpPr>
          <p:cNvPr id="14" name="two_tracks-text-13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ffering_paths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3" name="offering_paths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ISSUANCE PATHWAY SCREENING</a:t>
            </a:r>
            <a:endParaRPr lang="en-US" sz="1400" dirty="0"/>
          </a:p>
        </p:txBody>
      </p:sp>
      <p:sp>
        <p:nvSpPr>
          <p:cNvPr id="4" name="offering_paths-text-3"/>
          <p:cNvSpPr/>
          <p:nvPr/>
        </p:nvSpPr>
        <p:spPr>
          <a:xfrm>
            <a:off x="762000" y="13462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按投资者与营销方式选择路径</a:t>
            </a:r>
            <a:endParaRPr lang="en-US" sz="3200" dirty="0"/>
          </a:p>
        </p:txBody>
      </p:sp>
      <p:sp>
        <p:nvSpPr>
          <p:cNvPr id="5" name="offering_paths-text-4"/>
          <p:cNvSpPr/>
          <p:nvPr/>
        </p:nvSpPr>
        <p:spPr>
          <a:xfrm>
            <a:off x="762000" y="2197100"/>
            <a:ext cx="14224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不是所有主体都能使用全部路径；注册发行和其他可用豁免亦可能需要评估。</a:t>
            </a:r>
            <a:endParaRPr lang="en-US" sz="2000" dirty="0"/>
          </a:p>
        </p:txBody>
      </p:sp>
      <p:graphicFrame>
        <p:nvGraphicFramePr>
          <p:cNvPr id="6" name="offering_paths-table-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984500"/>
          <a:ext cx="14732000" cy="4445000"/>
        </p:xfrm>
        <a:graphic>
          <a:graphicData uri="http://schemas.openxmlformats.org/drawingml/2006/table">
            <a:tbl>
              <a:tblPr/>
              <a:tblGrid>
                <a:gridCol w="2455338"/>
                <a:gridCol w="3683000"/>
                <a:gridCol w="3683000"/>
                <a:gridCol w="4910662"/>
              </a:tblGrid>
              <a:tr h="7408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DFBF7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路径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D3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DFBF7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主要适用筛查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D3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DFBF7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营销边界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D3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FDFBF7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关键控制与文件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D35"/>
                    </a:solidFill>
                  </a:tcPr>
                </a:tc>
              </a:tr>
              <a:tr h="7408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506(b)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私募及投资者条件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不得一般性招揽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Form D、披露与受限证券安排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</a:tr>
              <a:tr h="7408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506(c)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全部购买者为合格投资者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可一般性招揽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合理核验投资者；Form D与转售控制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</a:tr>
              <a:tr h="7408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Reg S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离岸交易及相关类别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无美国定向销售努力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地域、分销合规期及转让条件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</a:tr>
              <a:tr h="7408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Reg A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合资格发行人及Tier条件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按规则测试市场与销售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Form 1-A先获qualification；财务及报告义务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</a:tr>
              <a:tr h="74083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Reg CF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合资格发行人、投资者限额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平台外沟通受限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通过注册中介平台；Form C与后续报告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39700" marR="139700" marT="63500" marB="635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DFBF7"/>
                    </a:solidFill>
                  </a:tcPr>
                </a:tc>
              </a:tr>
            </a:tbl>
          </a:graphicData>
        </a:graphic>
      </p:graphicFrame>
      <p:sp>
        <p:nvSpPr>
          <p:cNvPr id="7" name="offering_paths-text-6"/>
          <p:cNvSpPr/>
          <p:nvPr/>
        </p:nvSpPr>
        <p:spPr>
          <a:xfrm>
            <a:off x="762000" y="7569200"/>
            <a:ext cx="14732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仅为初步比较，须由美国证券律师按项目事实、州法及现行规则确认；qualification不是对投资价值的批准。</a:t>
            </a:r>
            <a:endParaRPr lang="en-US" sz="1400" dirty="0"/>
          </a:p>
        </p:txBody>
      </p:sp>
      <p:sp>
        <p:nvSpPr>
          <p:cNvPr id="8" name="offering_paths-shape-7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9" name="offering_paths-text-8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依据：SEC豁免发行总览及各路径发行人指南</a:t>
            </a:r>
            <a:endParaRPr lang="en-US" sz="1400" dirty="0"/>
          </a:p>
        </p:txBody>
      </p:sp>
      <p:sp>
        <p:nvSpPr>
          <p:cNvPr id="10" name="offering_paths-text-9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liverables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3" name="deliverables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TANGIBLE PROJECT DELIVERABLES</a:t>
            </a:r>
            <a:endParaRPr lang="en-US" sz="1400" dirty="0"/>
          </a:p>
        </p:txBody>
      </p:sp>
      <p:sp>
        <p:nvSpPr>
          <p:cNvPr id="4" name="deliverables-text-3"/>
          <p:cNvSpPr/>
          <p:nvPr/>
        </p:nvSpPr>
        <p:spPr>
          <a:xfrm>
            <a:off x="762000" y="13462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把合规问题变成可执行的交付物</a:t>
            </a:r>
            <a:endParaRPr lang="en-US" sz="3200" dirty="0"/>
          </a:p>
        </p:txBody>
      </p:sp>
      <p:sp>
        <p:nvSpPr>
          <p:cNvPr id="5" name="deliverables-text-4"/>
          <p:cNvSpPr/>
          <p:nvPr/>
        </p:nvSpPr>
        <p:spPr>
          <a:xfrm>
            <a:off x="762000" y="2184400"/>
            <a:ext cx="139700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价值不在于一张“通用牌照”，而在于项目团队知道该准备什么、由谁确认、何时推进。</a:t>
            </a:r>
            <a:endParaRPr lang="en-US" sz="2200" dirty="0"/>
          </a:p>
        </p:txBody>
      </p:sp>
      <p:sp>
        <p:nvSpPr>
          <p:cNvPr id="6" name="deliverables-shape-5"/>
          <p:cNvSpPr/>
          <p:nvPr/>
        </p:nvSpPr>
        <p:spPr>
          <a:xfrm>
            <a:off x="762000" y="3365500"/>
            <a:ext cx="6858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7" name="deliverables-shape-6"/>
          <p:cNvSpPr/>
          <p:nvPr/>
        </p:nvSpPr>
        <p:spPr>
          <a:xfrm>
            <a:off x="8636000" y="3365500"/>
            <a:ext cx="6858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8" name="deliverables-text-7"/>
          <p:cNvSpPr/>
          <p:nvPr/>
        </p:nvSpPr>
        <p:spPr>
          <a:xfrm>
            <a:off x="762000" y="3606800"/>
            <a:ext cx="6858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7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01 项目事实与权利清单</a:t>
            </a:r>
            <a:endParaRPr lang="en-US" sz="2700" dirty="0"/>
          </a:p>
        </p:txBody>
      </p:sp>
      <p:sp>
        <p:nvSpPr>
          <p:cNvPr id="9" name="deliverables-text-8"/>
          <p:cNvSpPr/>
          <p:nvPr/>
        </p:nvSpPr>
        <p:spPr>
          <a:xfrm>
            <a:off x="762000" y="4254500"/>
            <a:ext cx="685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主体、资产/SPV、持有人经济权利、目标投资者和地域，形成一致的项目说明。</a:t>
            </a:r>
            <a:endParaRPr lang="en-US" sz="2100" dirty="0"/>
          </a:p>
        </p:txBody>
      </p:sp>
      <p:sp>
        <p:nvSpPr>
          <p:cNvPr id="10" name="deliverables-text-9"/>
          <p:cNvSpPr/>
          <p:nvPr/>
        </p:nvSpPr>
        <p:spPr>
          <a:xfrm>
            <a:off x="8636000" y="3606800"/>
            <a:ext cx="6858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7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02 发行与活动路径矩阵</a:t>
            </a:r>
            <a:endParaRPr lang="en-US" sz="2700" dirty="0"/>
          </a:p>
        </p:txBody>
      </p:sp>
      <p:sp>
        <p:nvSpPr>
          <p:cNvPr id="11" name="deliverables-text-10"/>
          <p:cNvSpPr/>
          <p:nvPr/>
        </p:nvSpPr>
        <p:spPr>
          <a:xfrm>
            <a:off x="8636000" y="4254500"/>
            <a:ext cx="685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比较拟采用路径、营销限制、投资者核验、参与方及待律师确认事项。</a:t>
            </a:r>
            <a:endParaRPr lang="en-US" sz="2100" dirty="0"/>
          </a:p>
        </p:txBody>
      </p:sp>
      <p:sp>
        <p:nvSpPr>
          <p:cNvPr id="12" name="deliverables-shape-11"/>
          <p:cNvSpPr/>
          <p:nvPr/>
        </p:nvSpPr>
        <p:spPr>
          <a:xfrm>
            <a:off x="762000" y="5511800"/>
            <a:ext cx="6858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3" name="deliverables-shape-12"/>
          <p:cNvSpPr/>
          <p:nvPr/>
        </p:nvSpPr>
        <p:spPr>
          <a:xfrm>
            <a:off x="8636000" y="5511800"/>
            <a:ext cx="6858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4" name="deliverables-text-13"/>
          <p:cNvSpPr/>
          <p:nvPr/>
        </p:nvSpPr>
        <p:spPr>
          <a:xfrm>
            <a:off x="762000" y="5740400"/>
            <a:ext cx="6858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7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03 资料包与准备事项</a:t>
            </a:r>
            <a:endParaRPr lang="en-US" sz="2700" dirty="0"/>
          </a:p>
        </p:txBody>
      </p:sp>
      <p:sp>
        <p:nvSpPr>
          <p:cNvPr id="15" name="deliverables-text-14"/>
          <p:cNvSpPr/>
          <p:nvPr/>
        </p:nvSpPr>
        <p:spPr>
          <a:xfrm>
            <a:off x="762000" y="6413500"/>
            <a:ext cx="685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披露、风险、财务、认购与转让限制，按责任人和资料成熟度跟进。</a:t>
            </a:r>
            <a:endParaRPr lang="en-US" sz="2100" dirty="0"/>
          </a:p>
        </p:txBody>
      </p:sp>
      <p:sp>
        <p:nvSpPr>
          <p:cNvPr id="16" name="deliverables-text-15"/>
          <p:cNvSpPr/>
          <p:nvPr/>
        </p:nvSpPr>
        <p:spPr>
          <a:xfrm>
            <a:off x="8636000" y="5740400"/>
            <a:ext cx="6858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7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04 责任分工与合规日历</a:t>
            </a:r>
            <a:endParaRPr lang="en-US" sz="2700" dirty="0"/>
          </a:p>
        </p:txBody>
      </p:sp>
      <p:sp>
        <p:nvSpPr>
          <p:cNvPr id="17" name="deliverables-text-16"/>
          <p:cNvSpPr/>
          <p:nvPr/>
        </p:nvSpPr>
        <p:spPr>
          <a:xfrm>
            <a:off x="8636000" y="6413500"/>
            <a:ext cx="685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营销前、首次销售、文件提交、转售和后续报告，设置复核与推进条件。</a:t>
            </a:r>
            <a:endParaRPr lang="en-US" sz="2100" dirty="0"/>
          </a:p>
        </p:txBody>
      </p:sp>
      <p:sp>
        <p:nvSpPr>
          <p:cNvPr id="18" name="deliverables-text-17"/>
          <p:cNvSpPr/>
          <p:nvPr/>
        </p:nvSpPr>
        <p:spPr>
          <a:xfrm>
            <a:off x="762000" y="7594600"/>
            <a:ext cx="14732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具体交付与范围以书面约定为准；不代替法律意见、监管决定、承销或审计。</a:t>
            </a:r>
            <a:endParaRPr lang="en-US" sz="1400" dirty="0"/>
          </a:p>
        </p:txBody>
      </p:sp>
      <p:sp>
        <p:nvSpPr>
          <p:cNvPr id="19" name="deliverables-shape-18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20" name="deliverables-text-19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美国STO发行合规</a:t>
            </a:r>
            <a:endParaRPr lang="en-US" sz="1400" dirty="0"/>
          </a:p>
        </p:txBody>
      </p:sp>
      <p:sp>
        <p:nvSpPr>
          <p:cNvPr id="21" name="deliverables-text-20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kflow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3" name="workflow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ASSESSMENT TO ONGOING CONTROL</a:t>
            </a:r>
            <a:endParaRPr lang="en-US" sz="1400" dirty="0"/>
          </a:p>
        </p:txBody>
      </p:sp>
      <p:sp>
        <p:nvSpPr>
          <p:cNvPr id="4" name="workflow-text-3"/>
          <p:cNvSpPr/>
          <p:nvPr/>
        </p:nvSpPr>
        <p:spPr>
          <a:xfrm>
            <a:off x="762000" y="13462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从项目诊断到持续维护</a:t>
            </a:r>
            <a:endParaRPr lang="en-US" sz="3200" dirty="0"/>
          </a:p>
        </p:txBody>
      </p:sp>
      <p:sp>
        <p:nvSpPr>
          <p:cNvPr id="5" name="workflow-text-4"/>
          <p:cNvSpPr/>
          <p:nvPr/>
        </p:nvSpPr>
        <p:spPr>
          <a:xfrm>
            <a:off x="762000" y="2184400"/>
            <a:ext cx="139700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以条件成熟度推进，不把营销、首次销售或平台上线当作可以跳过的合规节点。</a:t>
            </a:r>
            <a:endParaRPr lang="en-US" sz="2200" dirty="0"/>
          </a:p>
        </p:txBody>
      </p:sp>
      <p:sp>
        <p:nvSpPr>
          <p:cNvPr id="6" name="workflow-shape-5"/>
          <p:cNvSpPr/>
          <p:nvPr/>
        </p:nvSpPr>
        <p:spPr>
          <a:xfrm>
            <a:off x="762000" y="3683000"/>
            <a:ext cx="2743200" cy="850900"/>
          </a:xfrm>
          <a:prstGeom prst="chevron">
            <a:avLst>
              <a:gd name="adj" fmla="val 10000"/>
            </a:avLst>
          </a:prstGeom>
          <a:solidFill>
            <a:srgbClr val="0B1D35"/>
          </a:solidFill>
          <a:ln/>
        </p:spPr>
      </p:sp>
      <p:sp>
        <p:nvSpPr>
          <p:cNvPr id="7" name="workflow-shape-6"/>
          <p:cNvSpPr/>
          <p:nvPr/>
        </p:nvSpPr>
        <p:spPr>
          <a:xfrm>
            <a:off x="3733800" y="3683000"/>
            <a:ext cx="2743200" cy="850900"/>
          </a:xfrm>
          <a:prstGeom prst="chevron">
            <a:avLst>
              <a:gd name="adj" fmla="val 10000"/>
            </a:avLst>
          </a:prstGeom>
          <a:solidFill>
            <a:srgbClr val="0B1D35"/>
          </a:solidFill>
          <a:ln/>
        </p:spPr>
      </p:sp>
      <p:sp>
        <p:nvSpPr>
          <p:cNvPr id="8" name="workflow-shape-7"/>
          <p:cNvSpPr/>
          <p:nvPr/>
        </p:nvSpPr>
        <p:spPr>
          <a:xfrm>
            <a:off x="6705600" y="3683000"/>
            <a:ext cx="2743200" cy="850900"/>
          </a:xfrm>
          <a:prstGeom prst="chevron">
            <a:avLst>
              <a:gd name="adj" fmla="val 10000"/>
            </a:avLst>
          </a:prstGeom>
          <a:solidFill>
            <a:srgbClr val="0B1D35"/>
          </a:solidFill>
          <a:ln/>
        </p:spPr>
      </p:sp>
      <p:sp>
        <p:nvSpPr>
          <p:cNvPr id="9" name="workflow-shape-8"/>
          <p:cNvSpPr/>
          <p:nvPr/>
        </p:nvSpPr>
        <p:spPr>
          <a:xfrm>
            <a:off x="9677400" y="3683000"/>
            <a:ext cx="2743200" cy="850900"/>
          </a:xfrm>
          <a:prstGeom prst="chevron">
            <a:avLst>
              <a:gd name="adj" fmla="val 10000"/>
            </a:avLst>
          </a:prstGeom>
          <a:solidFill>
            <a:srgbClr val="0B1D35"/>
          </a:solidFill>
          <a:ln/>
        </p:spPr>
      </p:sp>
      <p:sp>
        <p:nvSpPr>
          <p:cNvPr id="10" name="workflow-shape-9"/>
          <p:cNvSpPr/>
          <p:nvPr/>
        </p:nvSpPr>
        <p:spPr>
          <a:xfrm>
            <a:off x="12649200" y="3683000"/>
            <a:ext cx="2844800" cy="850900"/>
          </a:xfrm>
          <a:prstGeom prst="chevron">
            <a:avLst>
              <a:gd name="adj" fmla="val 10000"/>
            </a:avLst>
          </a:prstGeom>
          <a:solidFill>
            <a:srgbClr val="0B1D35"/>
          </a:solidFill>
          <a:ln/>
        </p:spPr>
      </p:sp>
      <p:sp>
        <p:nvSpPr>
          <p:cNvPr id="11" name="workflow-text-10"/>
          <p:cNvSpPr/>
          <p:nvPr/>
        </p:nvSpPr>
        <p:spPr>
          <a:xfrm>
            <a:off x="977900" y="3924300"/>
            <a:ext cx="22860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事实诊断</a:t>
            </a:r>
            <a:endParaRPr lang="en-US" sz="2200" dirty="0"/>
          </a:p>
        </p:txBody>
      </p:sp>
      <p:sp>
        <p:nvSpPr>
          <p:cNvPr id="12" name="workflow-text-11"/>
          <p:cNvSpPr/>
          <p:nvPr/>
        </p:nvSpPr>
        <p:spPr>
          <a:xfrm>
            <a:off x="3949700" y="3924300"/>
            <a:ext cx="22860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律师复核</a:t>
            </a:r>
            <a:endParaRPr lang="en-US" sz="2200" dirty="0"/>
          </a:p>
        </p:txBody>
      </p:sp>
      <p:sp>
        <p:nvSpPr>
          <p:cNvPr id="13" name="workflow-text-12"/>
          <p:cNvSpPr/>
          <p:nvPr/>
        </p:nvSpPr>
        <p:spPr>
          <a:xfrm>
            <a:off x="6921500" y="3924300"/>
            <a:ext cx="22860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准备材料</a:t>
            </a:r>
            <a:endParaRPr lang="en-US" sz="2200" dirty="0"/>
          </a:p>
        </p:txBody>
      </p:sp>
      <p:sp>
        <p:nvSpPr>
          <p:cNvPr id="14" name="workflow-text-13"/>
          <p:cNvSpPr/>
          <p:nvPr/>
        </p:nvSpPr>
        <p:spPr>
          <a:xfrm>
            <a:off x="9893300" y="3924300"/>
            <a:ext cx="22860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执行协调</a:t>
            </a:r>
            <a:endParaRPr lang="en-US" sz="2200" dirty="0"/>
          </a:p>
        </p:txBody>
      </p:sp>
      <p:sp>
        <p:nvSpPr>
          <p:cNvPr id="15" name="workflow-text-14"/>
          <p:cNvSpPr/>
          <p:nvPr/>
        </p:nvSpPr>
        <p:spPr>
          <a:xfrm>
            <a:off x="12865100" y="3924300"/>
            <a:ext cx="24130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持续维护</a:t>
            </a:r>
            <a:endParaRPr lang="en-US" sz="2200" dirty="0"/>
          </a:p>
        </p:txBody>
      </p:sp>
      <p:sp>
        <p:nvSpPr>
          <p:cNvPr id="16" name="workflow-text-15"/>
          <p:cNvSpPr/>
          <p:nvPr/>
        </p:nvSpPr>
        <p:spPr>
          <a:xfrm>
            <a:off x="762000" y="4940300"/>
            <a:ext cx="26670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altLang="en-US" sz="20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主体、权利、投资者、资金和资产流。</a:t>
            </a:r>
            <a:endParaRPr lang="en-US" sz="2000" dirty="0"/>
          </a:p>
        </p:txBody>
      </p:sp>
      <p:sp>
        <p:nvSpPr>
          <p:cNvPr id="17" name="workflow-text-16"/>
          <p:cNvSpPr/>
          <p:nvPr/>
        </p:nvSpPr>
        <p:spPr>
          <a:xfrm>
            <a:off x="3733800" y="4940300"/>
            <a:ext cx="26670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altLang="en-US" sz="20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证券属性、可用路径、州法与机构角色。</a:t>
            </a:r>
            <a:endParaRPr lang="en-US" sz="2000" dirty="0"/>
          </a:p>
        </p:txBody>
      </p:sp>
      <p:sp>
        <p:nvSpPr>
          <p:cNvPr id="18" name="workflow-text-17"/>
          <p:cNvSpPr/>
          <p:nvPr/>
        </p:nvSpPr>
        <p:spPr>
          <a:xfrm>
            <a:off x="6705600" y="4940300"/>
            <a:ext cx="26670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altLang="en-US" sz="20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披露、财务、营销、投资者与转让控制。</a:t>
            </a:r>
            <a:endParaRPr lang="en-US" sz="2000" dirty="0"/>
          </a:p>
        </p:txBody>
      </p:sp>
      <p:sp>
        <p:nvSpPr>
          <p:cNvPr id="19" name="workflow-text-18"/>
          <p:cNvSpPr/>
          <p:nvPr/>
        </p:nvSpPr>
        <p:spPr>
          <a:xfrm>
            <a:off x="9677400" y="4940300"/>
            <a:ext cx="26670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altLang="en-US" sz="20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按所选路径协调专业机构、文件和交割条件。</a:t>
            </a:r>
            <a:endParaRPr lang="en-US" sz="2000" dirty="0"/>
          </a:p>
        </p:txBody>
      </p:sp>
      <p:sp>
        <p:nvSpPr>
          <p:cNvPr id="20" name="workflow-text-19"/>
          <p:cNvSpPr/>
          <p:nvPr/>
        </p:nvSpPr>
        <p:spPr>
          <a:xfrm>
            <a:off x="12649200" y="4940300"/>
            <a:ext cx="2844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altLang="en-US" sz="20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报告、记录、转让审核、供应商与重大变更。</a:t>
            </a:r>
            <a:endParaRPr lang="en-US" sz="2000" dirty="0"/>
          </a:p>
        </p:txBody>
      </p:sp>
      <p:sp>
        <p:nvSpPr>
          <p:cNvPr id="21" name="workflow-shape-20"/>
          <p:cNvSpPr/>
          <p:nvPr/>
        </p:nvSpPr>
        <p:spPr>
          <a:xfrm>
            <a:off x="762000" y="6985000"/>
            <a:ext cx="14732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22" name="workflow-text-21"/>
          <p:cNvSpPr/>
          <p:nvPr/>
        </p:nvSpPr>
        <p:spPr>
          <a:xfrm>
            <a:off x="762000" y="7264400"/>
            <a:ext cx="143510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进度取决于资料完整性、路径、第三方与监管处理；不提供统一获批工期或成功承诺。</a:t>
            </a:r>
            <a:endParaRPr lang="en-US" sz="1800" dirty="0"/>
          </a:p>
        </p:txBody>
      </p:sp>
      <p:sp>
        <p:nvSpPr>
          <p:cNvPr id="23" name="workflow-shape-22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24" name="workflow-text-23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美国STO发行合规</a:t>
            </a:r>
            <a:endParaRPr lang="en-US" sz="1400" dirty="0"/>
          </a:p>
        </p:txBody>
      </p:sp>
      <p:sp>
        <p:nvSpPr>
          <p:cNvPr id="25" name="workflow-text-24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terials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3" name="materials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PREPARE FOR A PRODUCTIVE CONVERSATION</a:t>
            </a:r>
            <a:endParaRPr lang="en-US" sz="1400" dirty="0"/>
          </a:p>
        </p:txBody>
      </p:sp>
      <p:sp>
        <p:nvSpPr>
          <p:cNvPr id="4" name="materials-text-3"/>
          <p:cNvSpPr/>
          <p:nvPr/>
        </p:nvSpPr>
        <p:spPr>
          <a:xfrm>
            <a:off x="762000" y="13462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一次有效沟通，从这些资料开始</a:t>
            </a:r>
            <a:endParaRPr lang="en-US" sz="3200" dirty="0"/>
          </a:p>
        </p:txBody>
      </p:sp>
      <p:sp>
        <p:nvSpPr>
          <p:cNvPr id="5" name="materials-text-4"/>
          <p:cNvSpPr/>
          <p:nvPr/>
        </p:nvSpPr>
        <p:spPr>
          <a:xfrm>
            <a:off x="762000" y="2184400"/>
            <a:ext cx="139700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首次提供项目概要即可；先形成共同理解，再确认详细资料的安全提交安排。</a:t>
            </a:r>
            <a:endParaRPr lang="en-US" sz="2200" dirty="0"/>
          </a:p>
        </p:txBody>
      </p:sp>
      <p:pic>
        <p:nvPicPr>
          <p:cNvPr id="6" name="material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3365500"/>
            <a:ext cx="406400" cy="406400"/>
          </a:xfrm>
          <a:prstGeom prst="rect">
            <a:avLst/>
          </a:prstGeom>
        </p:spPr>
      </p:pic>
      <p:sp>
        <p:nvSpPr>
          <p:cNvPr id="7" name="materials-text-6"/>
          <p:cNvSpPr/>
          <p:nvPr/>
        </p:nvSpPr>
        <p:spPr>
          <a:xfrm>
            <a:off x="1371600" y="3327400"/>
            <a:ext cx="6248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主体与法律权利</a:t>
            </a:r>
            <a:endParaRPr lang="en-US" sz="2600" dirty="0"/>
          </a:p>
        </p:txBody>
      </p:sp>
      <p:sp>
        <p:nvSpPr>
          <p:cNvPr id="8" name="materials-text-7"/>
          <p:cNvSpPr/>
          <p:nvPr/>
        </p:nvSpPr>
        <p:spPr>
          <a:xfrm>
            <a:off x="762000" y="4102100"/>
            <a:ext cx="6858000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发行人和资产/SPV所在地，拟发行股权、债权或收益权，持有人经济与治理权利。</a:t>
            </a:r>
            <a:endParaRPr lang="en-US" sz="2100" dirty="0"/>
          </a:p>
        </p:txBody>
      </p:sp>
      <p:pic>
        <p:nvPicPr>
          <p:cNvPr id="9" name="material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0" y="3365500"/>
            <a:ext cx="406400" cy="406400"/>
          </a:xfrm>
          <a:prstGeom prst="rect">
            <a:avLst/>
          </a:prstGeom>
        </p:spPr>
      </p:pic>
      <p:sp>
        <p:nvSpPr>
          <p:cNvPr id="10" name="materials-text-9"/>
          <p:cNvSpPr/>
          <p:nvPr/>
        </p:nvSpPr>
        <p:spPr>
          <a:xfrm>
            <a:off x="9245600" y="3327400"/>
            <a:ext cx="6248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投资者与地域</a:t>
            </a:r>
            <a:endParaRPr lang="en-US" sz="2600" dirty="0"/>
          </a:p>
        </p:txBody>
      </p:sp>
      <p:sp>
        <p:nvSpPr>
          <p:cNvPr id="11" name="materials-text-10"/>
          <p:cNvSpPr/>
          <p:nvPr/>
        </p:nvSpPr>
        <p:spPr>
          <a:xfrm>
            <a:off x="8636000" y="4102100"/>
            <a:ext cx="6858000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目标投资者类别和所在市场，是否公开宣传，融资目标和项目阶段。</a:t>
            </a:r>
            <a:endParaRPr lang="en-US" sz="2100" dirty="0"/>
          </a:p>
        </p:txBody>
      </p:sp>
      <p:sp>
        <p:nvSpPr>
          <p:cNvPr id="12" name="materials-shape-11"/>
          <p:cNvSpPr/>
          <p:nvPr/>
        </p:nvSpPr>
        <p:spPr>
          <a:xfrm>
            <a:off x="762000" y="5499100"/>
            <a:ext cx="6858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3" name="materials-shape-12"/>
          <p:cNvSpPr/>
          <p:nvPr/>
        </p:nvSpPr>
        <p:spPr>
          <a:xfrm>
            <a:off x="8636000" y="5499100"/>
            <a:ext cx="6858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pic>
        <p:nvPicPr>
          <p:cNvPr id="14" name="material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5816600"/>
            <a:ext cx="406400" cy="406400"/>
          </a:xfrm>
          <a:prstGeom prst="rect">
            <a:avLst/>
          </a:prstGeom>
        </p:spPr>
      </p:pic>
      <p:sp>
        <p:nvSpPr>
          <p:cNvPr id="15" name="materials-text-14"/>
          <p:cNvSpPr/>
          <p:nvPr/>
        </p:nvSpPr>
        <p:spPr>
          <a:xfrm>
            <a:off x="1371600" y="5778500"/>
            <a:ext cx="6248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业务、财务与风险</a:t>
            </a:r>
            <a:endParaRPr lang="en-US" sz="2600" dirty="0"/>
          </a:p>
        </p:txBody>
      </p:sp>
      <p:sp>
        <p:nvSpPr>
          <p:cNvPr id="16" name="materials-text-15"/>
          <p:cNvSpPr/>
          <p:nvPr/>
        </p:nvSpPr>
        <p:spPr>
          <a:xfrm>
            <a:off x="762000" y="6553200"/>
            <a:ext cx="6858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商业模式、资金用途、财务准备状态、已有材料与需要澄清的问题。</a:t>
            </a:r>
            <a:endParaRPr lang="en-US" sz="2100" dirty="0"/>
          </a:p>
        </p:txBody>
      </p:sp>
      <p:pic>
        <p:nvPicPr>
          <p:cNvPr id="17" name="material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00" y="5816600"/>
            <a:ext cx="406400" cy="406400"/>
          </a:xfrm>
          <a:prstGeom prst="rect">
            <a:avLst/>
          </a:prstGeom>
        </p:spPr>
      </p:pic>
      <p:sp>
        <p:nvSpPr>
          <p:cNvPr id="18" name="materials-text-17"/>
          <p:cNvSpPr/>
          <p:nvPr/>
        </p:nvSpPr>
        <p:spPr>
          <a:xfrm>
            <a:off x="9245600" y="5778500"/>
            <a:ext cx="6248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技术与参与方</a:t>
            </a:r>
            <a:endParaRPr lang="en-US" sz="2600" dirty="0"/>
          </a:p>
        </p:txBody>
      </p:sp>
      <p:sp>
        <p:nvSpPr>
          <p:cNvPr id="19" name="materials-text-18"/>
          <p:cNvSpPr/>
          <p:nvPr/>
        </p:nvSpPr>
        <p:spPr>
          <a:xfrm>
            <a:off x="8636000" y="6553200"/>
            <a:ext cx="6858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拟用网络、持有人记录、转让控制、托管分工，以及已联系的专业机构。</a:t>
            </a:r>
            <a:endParaRPr lang="en-US" sz="2100" dirty="0"/>
          </a:p>
        </p:txBody>
      </p:sp>
      <p:sp>
        <p:nvSpPr>
          <p:cNvPr id="20" name="materials-text-19"/>
          <p:cNvSpPr/>
          <p:nvPr/>
        </p:nvSpPr>
        <p:spPr>
          <a:xfrm>
            <a:off x="762000" y="7607300"/>
            <a:ext cx="1473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请勿在首次咨询表单提交身份证件、账户密码、钱包私钥或投资者敏感档案。</a:t>
            </a:r>
            <a:endParaRPr lang="en-US" sz="1400" dirty="0"/>
          </a:p>
        </p:txBody>
      </p:sp>
      <p:sp>
        <p:nvSpPr>
          <p:cNvPr id="21" name="materials-shape-20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22" name="materials-text-21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美国STO发行合规</a:t>
            </a:r>
            <a:endParaRPr lang="en-US" sz="1400" dirty="0"/>
          </a:p>
        </p:txBody>
      </p:sp>
      <p:sp>
        <p:nvSpPr>
          <p:cNvPr id="23" name="materials-text-22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sponsibilities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3" name="responsibilities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ACCOUNTABILITY BEFORE EXECUTION</a:t>
            </a:r>
            <a:endParaRPr lang="en-US" sz="1400" dirty="0"/>
          </a:p>
        </p:txBody>
      </p:sp>
      <p:sp>
        <p:nvSpPr>
          <p:cNvPr id="4" name="responsibilities-text-3"/>
          <p:cNvSpPr/>
          <p:nvPr/>
        </p:nvSpPr>
        <p:spPr>
          <a:xfrm>
            <a:off x="762000" y="13462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责任清楚，协作才有价值</a:t>
            </a:r>
            <a:endParaRPr lang="en-US" sz="3200" dirty="0"/>
          </a:p>
        </p:txBody>
      </p:sp>
      <p:sp>
        <p:nvSpPr>
          <p:cNvPr id="5" name="responsibilities-text-4"/>
          <p:cNvSpPr/>
          <p:nvPr/>
        </p:nvSpPr>
        <p:spPr>
          <a:xfrm>
            <a:off x="762000" y="2184400"/>
            <a:ext cx="139700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项目负责人统筹商业与执行决定；各专业角色独立履行其应负责任。</a:t>
            </a:r>
            <a:endParaRPr lang="en-US" sz="2200" dirty="0"/>
          </a:p>
        </p:txBody>
      </p:sp>
      <p:sp>
        <p:nvSpPr>
          <p:cNvPr id="6" name="responsibilities-shape-5"/>
          <p:cNvSpPr/>
          <p:nvPr/>
        </p:nvSpPr>
        <p:spPr>
          <a:xfrm>
            <a:off x="762000" y="3505200"/>
            <a:ext cx="14732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7" name="responsibilities-shape-6"/>
          <p:cNvSpPr/>
          <p:nvPr/>
        </p:nvSpPr>
        <p:spPr>
          <a:xfrm>
            <a:off x="2794000" y="3505200"/>
            <a:ext cx="9144" cy="393700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8" name="responsibilities-shape-7"/>
          <p:cNvSpPr/>
          <p:nvPr/>
        </p:nvSpPr>
        <p:spPr>
          <a:xfrm>
            <a:off x="8128000" y="3505200"/>
            <a:ext cx="9144" cy="393700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9" name="responsibilities-shape-8"/>
          <p:cNvSpPr/>
          <p:nvPr/>
        </p:nvSpPr>
        <p:spPr>
          <a:xfrm>
            <a:off x="13462000" y="3505200"/>
            <a:ext cx="9144" cy="393700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10" name="responsibilities-text-9"/>
          <p:cNvSpPr/>
          <p:nvPr/>
        </p:nvSpPr>
        <p:spPr>
          <a:xfrm>
            <a:off x="762000" y="4165600"/>
            <a:ext cx="4191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仁港永胜</a:t>
            </a:r>
            <a:endParaRPr lang="en-US" sz="2800" dirty="0"/>
          </a:p>
        </p:txBody>
      </p:sp>
      <p:sp>
        <p:nvSpPr>
          <p:cNvPr id="11" name="responsibilities-text-10"/>
          <p:cNvSpPr/>
          <p:nvPr/>
        </p:nvSpPr>
        <p:spPr>
          <a:xfrm>
            <a:off x="762000" y="4940300"/>
            <a:ext cx="4191000" cy="21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spcAft>
                <a:spcPts val="1600"/>
              </a:spcAft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中文项目沟通与一般顾问说明</a:t>
            </a:r>
            <a:endParaRPr lang="en-US" sz="2100" dirty="0"/>
          </a:p>
          <a:p>
            <a:pPr algn="l" indent="0" marL="0">
              <a:lnSpc>
                <a:spcPts val="3360"/>
              </a:lnSpc>
              <a:spcAft>
                <a:spcPts val="1600"/>
              </a:spcAft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资料清单、路径与责任整理</a:t>
            </a:r>
            <a:endParaRPr lang="en-US" sz="2100" dirty="0"/>
          </a:p>
          <a:p>
            <a:pPr algn="l" indent="0" marL="0">
              <a:lnSpc>
                <a:spcPts val="336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专业机构协调及进度留痕</a:t>
            </a:r>
            <a:endParaRPr lang="en-US" sz="2100" dirty="0"/>
          </a:p>
        </p:txBody>
      </p:sp>
      <p:sp>
        <p:nvSpPr>
          <p:cNvPr id="12" name="responsibilities-text-11"/>
          <p:cNvSpPr/>
          <p:nvPr/>
        </p:nvSpPr>
        <p:spPr>
          <a:xfrm>
            <a:off x="6096000" y="4165600"/>
            <a:ext cx="4191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美国证券律师</a:t>
            </a:r>
            <a:endParaRPr lang="en-US" sz="2800" dirty="0"/>
          </a:p>
        </p:txBody>
      </p:sp>
      <p:sp>
        <p:nvSpPr>
          <p:cNvPr id="13" name="responsibilities-text-12"/>
          <p:cNvSpPr/>
          <p:nvPr/>
        </p:nvSpPr>
        <p:spPr>
          <a:xfrm>
            <a:off x="6096000" y="4940300"/>
            <a:ext cx="4191000" cy="21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spcAft>
                <a:spcPts val="1600"/>
              </a:spcAft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证券属性、豁免和州法判断</a:t>
            </a:r>
            <a:endParaRPr lang="en-US" sz="2100" dirty="0"/>
          </a:p>
          <a:p>
            <a:pPr algn="l" indent="0" marL="0">
              <a:lnSpc>
                <a:spcPts val="3360"/>
              </a:lnSpc>
              <a:spcAft>
                <a:spcPts val="1600"/>
              </a:spcAft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法律文件、意见与个案审核</a:t>
            </a:r>
            <a:endParaRPr lang="en-US" sz="2100" dirty="0"/>
          </a:p>
          <a:p>
            <a:pPr algn="l" indent="0" marL="0">
              <a:lnSpc>
                <a:spcPts val="336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监管条件及交易法律安排</a:t>
            </a:r>
            <a:endParaRPr lang="en-US" sz="2100" dirty="0"/>
          </a:p>
        </p:txBody>
      </p:sp>
      <p:sp>
        <p:nvSpPr>
          <p:cNvPr id="14" name="responsibilities-text-13"/>
          <p:cNvSpPr/>
          <p:nvPr/>
        </p:nvSpPr>
        <p:spPr>
          <a:xfrm>
            <a:off x="11430000" y="4165600"/>
            <a:ext cx="4064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8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专业机构与供应商</a:t>
            </a:r>
            <a:endParaRPr lang="en-US" sz="2800" dirty="0"/>
          </a:p>
        </p:txBody>
      </p:sp>
      <p:sp>
        <p:nvSpPr>
          <p:cNvPr id="15" name="responsibilities-text-14"/>
          <p:cNvSpPr/>
          <p:nvPr/>
        </p:nvSpPr>
        <p:spPr>
          <a:xfrm>
            <a:off x="11430000" y="4940300"/>
            <a:ext cx="4064000" cy="21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spcAft>
                <a:spcPts val="1600"/>
              </a:spcAft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注册中介的受规管活动</a:t>
            </a:r>
            <a:endParaRPr lang="en-US" sz="2100" dirty="0"/>
          </a:p>
          <a:p>
            <a:pPr algn="l" indent="0" marL="0">
              <a:lnSpc>
                <a:spcPts val="3360"/>
              </a:lnSpc>
              <a:spcAft>
                <a:spcPts val="1600"/>
              </a:spcAft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审计、托管与转让代理职责</a:t>
            </a:r>
            <a:endParaRPr lang="en-US" sz="2100" dirty="0"/>
          </a:p>
          <a:p>
            <a:pPr algn="l" indent="0" marL="0">
              <a:lnSpc>
                <a:spcPts val="3360"/>
              </a:lnSpc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技术安全及合约控制执行</a:t>
            </a:r>
            <a:endParaRPr lang="en-US" sz="2100" dirty="0"/>
          </a:p>
        </p:txBody>
      </p:sp>
      <p:sp>
        <p:nvSpPr>
          <p:cNvPr id="16" name="responsibilities-text-15"/>
          <p:cNvSpPr/>
          <p:nvPr/>
        </p:nvSpPr>
        <p:spPr>
          <a:xfrm>
            <a:off x="762000" y="7505700"/>
            <a:ext cx="146050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任何顾问协调都不能替代律师资格、监管许可或中介的法定义务；法律与专业服务由适格机构独立提供。</a:t>
            </a:r>
            <a:endParaRPr lang="en-US" sz="1400" dirty="0"/>
          </a:p>
        </p:txBody>
      </p:sp>
      <p:sp>
        <p:nvSpPr>
          <p:cNvPr id="17" name="responsibilities-shape-16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8" name="responsibilities-text-17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美国STO发行合规</a:t>
            </a:r>
            <a:endParaRPr lang="en-US" sz="1400" dirty="0"/>
          </a:p>
        </p:txBody>
      </p:sp>
      <p:sp>
        <p:nvSpPr>
          <p:cNvPr id="19" name="responsibilities-text-18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quisition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3" name="acquisition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OPTIONAL INSTITUTIONAL ACQUISITION</a:t>
            </a:r>
            <a:endParaRPr lang="en-US" sz="1400" dirty="0"/>
          </a:p>
        </p:txBody>
      </p:sp>
      <p:sp>
        <p:nvSpPr>
          <p:cNvPr id="4" name="acquisition-text-3"/>
          <p:cNvSpPr/>
          <p:nvPr/>
        </p:nvSpPr>
        <p:spPr>
          <a:xfrm>
            <a:off x="762000" y="13462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已有机构收购，不是购买通用STO牌照</a:t>
            </a:r>
            <a:endParaRPr lang="en-US" sz="3200" dirty="0"/>
          </a:p>
        </p:txBody>
      </p:sp>
      <p:sp>
        <p:nvSpPr>
          <p:cNvPr id="5" name="acquisition-text-4"/>
          <p:cNvSpPr/>
          <p:nvPr/>
        </p:nvSpPr>
        <p:spPr>
          <a:xfrm>
            <a:off x="762000" y="2184400"/>
            <a:ext cx="139700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先核验目标注册和获准业务，再讨论控制权、交割及拟新增的证券型代币活动。</a:t>
            </a:r>
            <a:endParaRPr lang="en-US" sz="2200" dirty="0"/>
          </a:p>
        </p:txBody>
      </p:sp>
      <p:sp>
        <p:nvSpPr>
          <p:cNvPr id="6" name="acquisition-shape-5"/>
          <p:cNvSpPr/>
          <p:nvPr/>
        </p:nvSpPr>
        <p:spPr>
          <a:xfrm>
            <a:off x="762000" y="33782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7" name="acquisition-text-6"/>
          <p:cNvSpPr/>
          <p:nvPr/>
        </p:nvSpPr>
        <p:spPr>
          <a:xfrm>
            <a:off x="762000" y="3619500"/>
            <a:ext cx="1079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C49A4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acquisition-text-7"/>
          <p:cNvSpPr/>
          <p:nvPr/>
        </p:nvSpPr>
        <p:spPr>
          <a:xfrm>
            <a:off x="2032000" y="3619500"/>
            <a:ext cx="3619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真实资格与历史尽调</a:t>
            </a:r>
            <a:endParaRPr lang="en-US" sz="2600" dirty="0"/>
          </a:p>
        </p:txBody>
      </p:sp>
      <p:sp>
        <p:nvSpPr>
          <p:cNvPr id="9" name="acquisition-text-8"/>
          <p:cNvSpPr/>
          <p:nvPr/>
        </p:nvSpPr>
        <p:spPr>
          <a:xfrm>
            <a:off x="6096000" y="3632200"/>
            <a:ext cx="9398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注册、会员协议、业务范围、客户资产、人员、投诉与持续责任。</a:t>
            </a:r>
            <a:endParaRPr lang="en-US" sz="2100" dirty="0"/>
          </a:p>
        </p:txBody>
      </p:sp>
      <p:sp>
        <p:nvSpPr>
          <p:cNvPr id="10" name="acquisition-shape-9"/>
          <p:cNvSpPr/>
          <p:nvPr/>
        </p:nvSpPr>
        <p:spPr>
          <a:xfrm>
            <a:off x="762000" y="45212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1" name="acquisition-text-10"/>
          <p:cNvSpPr/>
          <p:nvPr/>
        </p:nvSpPr>
        <p:spPr>
          <a:xfrm>
            <a:off x="762000" y="4775200"/>
            <a:ext cx="1079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C49A4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02</a:t>
            </a:r>
            <a:endParaRPr lang="en-US" sz="3600" dirty="0"/>
          </a:p>
        </p:txBody>
      </p:sp>
      <p:sp>
        <p:nvSpPr>
          <p:cNvPr id="12" name="acquisition-text-11"/>
          <p:cNvSpPr/>
          <p:nvPr/>
        </p:nvSpPr>
        <p:spPr>
          <a:xfrm>
            <a:off x="2032000" y="4775200"/>
            <a:ext cx="3619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交易与监管路径判断</a:t>
            </a:r>
            <a:endParaRPr lang="en-US" sz="2600" dirty="0"/>
          </a:p>
        </p:txBody>
      </p:sp>
      <p:sp>
        <p:nvSpPr>
          <p:cNvPr id="13" name="acquisition-text-12"/>
          <p:cNvSpPr/>
          <p:nvPr/>
        </p:nvSpPr>
        <p:spPr>
          <a:xfrm>
            <a:off x="6096000" y="4787900"/>
            <a:ext cx="9398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FINRA会员按适用Rule 1017/CMA处理；其他主体核对各自制度。</a:t>
            </a:r>
            <a:endParaRPr lang="en-US" sz="2100" dirty="0"/>
          </a:p>
        </p:txBody>
      </p:sp>
      <p:sp>
        <p:nvSpPr>
          <p:cNvPr id="14" name="acquisition-shape-13"/>
          <p:cNvSpPr/>
          <p:nvPr/>
        </p:nvSpPr>
        <p:spPr>
          <a:xfrm>
            <a:off x="762000" y="56769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5" name="acquisition-text-14"/>
          <p:cNvSpPr/>
          <p:nvPr/>
        </p:nvSpPr>
        <p:spPr>
          <a:xfrm>
            <a:off x="762000" y="5930900"/>
            <a:ext cx="1079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C49A4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03</a:t>
            </a:r>
            <a:endParaRPr lang="en-US" sz="3600" dirty="0"/>
          </a:p>
        </p:txBody>
      </p:sp>
      <p:sp>
        <p:nvSpPr>
          <p:cNvPr id="16" name="acquisition-text-15"/>
          <p:cNvSpPr/>
          <p:nvPr/>
        </p:nvSpPr>
        <p:spPr>
          <a:xfrm>
            <a:off x="2032000" y="5930900"/>
            <a:ext cx="3619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交割条件与接管控制</a:t>
            </a:r>
            <a:endParaRPr lang="en-US" sz="2600" dirty="0"/>
          </a:p>
        </p:txBody>
      </p:sp>
      <p:sp>
        <p:nvSpPr>
          <p:cNvPr id="17" name="acquisition-text-16"/>
          <p:cNvSpPr/>
          <p:nvPr/>
        </p:nvSpPr>
        <p:spPr>
          <a:xfrm>
            <a:off x="6096000" y="5943600"/>
            <a:ext cx="9398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约定监管条件、限制、问询、终止或回转安排，落实交割后整合。</a:t>
            </a:r>
            <a:endParaRPr lang="en-US" sz="2100" dirty="0"/>
          </a:p>
        </p:txBody>
      </p:sp>
      <p:sp>
        <p:nvSpPr>
          <p:cNvPr id="18" name="acquisition-text-17"/>
          <p:cNvSpPr/>
          <p:nvPr/>
        </p:nvSpPr>
        <p:spPr>
          <a:xfrm>
            <a:off x="762000" y="7150100"/>
            <a:ext cx="14605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0B1D3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现有公司资格不自动覆盖ATS、托管、发行或新增数字证券业务；不得以“收购后立即运营”作承诺。</a:t>
            </a:r>
            <a:endParaRPr lang="en-US" sz="1800" dirty="0"/>
          </a:p>
        </p:txBody>
      </p:sp>
      <p:sp>
        <p:nvSpPr>
          <p:cNvPr id="19" name="acquisition-shape-18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20" name="acquisition-text-19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依据：FINRA Rule 1017</a:t>
            </a: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所有权或控制权变更说明</a:t>
            </a:r>
            <a:endParaRPr lang="en-US" sz="1400" dirty="0"/>
          </a:p>
        </p:txBody>
      </p:sp>
      <p:sp>
        <p:nvSpPr>
          <p:cNvPr id="21" name="acquisition-text-20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ees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3" name="fees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SCOPE FIRST · BUDGET SECOND</a:t>
            </a:r>
            <a:endParaRPr lang="en-US" sz="1400" dirty="0"/>
          </a:p>
        </p:txBody>
      </p:sp>
      <p:sp>
        <p:nvSpPr>
          <p:cNvPr id="4" name="fees-text-3"/>
          <p:cNvSpPr/>
          <p:nvPr/>
        </p:nvSpPr>
        <p:spPr>
          <a:xfrm>
            <a:off x="762000" y="13462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先确定范围，再讨论预算</a:t>
            </a:r>
            <a:endParaRPr lang="en-US" sz="3200" dirty="0"/>
          </a:p>
        </p:txBody>
      </p:sp>
      <p:sp>
        <p:nvSpPr>
          <p:cNvPr id="5" name="fees-text-4"/>
          <p:cNvSpPr/>
          <p:nvPr/>
        </p:nvSpPr>
        <p:spPr>
          <a:xfrm>
            <a:off x="762000" y="2184400"/>
            <a:ext cx="139700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用书面工作范围界定费用、责任与排除项，不用统一“拿牌价格”代替真实项目分析。</a:t>
            </a:r>
            <a:endParaRPr lang="en-US" sz="2200" dirty="0"/>
          </a:p>
        </p:txBody>
      </p:sp>
      <p:graphicFrame>
        <p:nvGraphicFramePr>
          <p:cNvPr id="11" name="fees-table-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3302000"/>
          <a:ext cx="14732000" cy="3683000"/>
        </p:xfrm>
        <a:graphic>
          <a:graphicData uri="http://schemas.openxmlformats.org/drawingml/2006/table">
            <a:tbl>
              <a:tblPr/>
              <a:tblGrid>
                <a:gridCol w="2946400"/>
                <a:gridCol w="7366000"/>
                <a:gridCol w="4419600"/>
              </a:tblGrid>
              <a:tr h="920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dirty="0">
                          <a:solidFill>
                            <a:srgbClr val="FDFBF7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工作类别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D3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dirty="0">
                          <a:solidFill>
                            <a:srgbClr val="FDFBF7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可能涉及的内容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D3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dirty="0">
                          <a:solidFill>
                            <a:srgbClr val="FDFBF7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报价与责任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D35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b="1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顾问协调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事实整理、资料清单、路径与责任协调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按书面约定范围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C49A4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BF7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b="1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法律与财务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美国律师、审计、税务及相应专业工作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第三方独立确认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B"/>
                    </a:solidFill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b="1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机构与技术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注册中介、托管、登记、系统与安全评估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100" dirty="0">
                          <a:solidFill>
                            <a:srgbClr val="1A2530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按实际需求另行核对</a:t>
                      </a:r>
                      <a:endParaRPr lang="en-US" sz="21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DFBF7"/>
                    </a:solidFill>
                  </a:tcPr>
                </a:tc>
              </a:tr>
            </a:tbl>
          </a:graphicData>
        </a:graphic>
      </p:graphicFrame>
      <p:sp>
        <p:nvSpPr>
          <p:cNvPr id="7" name="fees-text-6"/>
          <p:cNvSpPr/>
          <p:nvPr/>
        </p:nvSpPr>
        <p:spPr>
          <a:xfrm>
            <a:off x="762000" y="7277100"/>
            <a:ext cx="14351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预算变量：发行路径、主体与市场、资料成熟度、中介及技术安排。监管费用与第三方收费分别列示，无固定获批工期或结果保证。</a:t>
            </a:r>
            <a:endParaRPr lang="en-US" sz="1800" dirty="0"/>
          </a:p>
        </p:txBody>
      </p:sp>
      <p:sp>
        <p:nvSpPr>
          <p:cNvPr id="8" name="fees-shape-7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9" name="fees-text-8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美国STO发行合规</a:t>
            </a:r>
            <a:endParaRPr lang="en-US" sz="1400" dirty="0"/>
          </a:p>
        </p:txBody>
      </p:sp>
      <p:sp>
        <p:nvSpPr>
          <p:cNvPr id="10" name="fees-text-9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rgys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3" name="why_rgys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CLEARER DECISIONS · TRACEABLE INFORMATION</a:t>
            </a:r>
            <a:endParaRPr lang="en-US" sz="1400" dirty="0"/>
          </a:p>
        </p:txBody>
      </p:sp>
      <p:sp>
        <p:nvSpPr>
          <p:cNvPr id="4" name="why_rgys-text-3"/>
          <p:cNvSpPr/>
          <p:nvPr/>
        </p:nvSpPr>
        <p:spPr>
          <a:xfrm>
            <a:off x="762000" y="13462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用可追溯的资料支持关键决策</a:t>
            </a:r>
            <a:endParaRPr lang="en-US" sz="3200" dirty="0"/>
          </a:p>
        </p:txBody>
      </p:sp>
      <p:sp>
        <p:nvSpPr>
          <p:cNvPr id="5" name="why_rgys-text-4"/>
          <p:cNvSpPr/>
          <p:nvPr/>
        </p:nvSpPr>
        <p:spPr>
          <a:xfrm>
            <a:off x="762000" y="2184400"/>
            <a:ext cx="139700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面对跨境项目，让商业设想、监管条件和团队职责在同一份清单中清楚呈现。</a:t>
            </a:r>
            <a:endParaRPr lang="en-US" sz="2200" dirty="0"/>
          </a:p>
        </p:txBody>
      </p:sp>
      <p:sp>
        <p:nvSpPr>
          <p:cNvPr id="6" name="why_rgys-text-5"/>
          <p:cNvSpPr/>
          <p:nvPr/>
        </p:nvSpPr>
        <p:spPr>
          <a:xfrm>
            <a:off x="762000" y="3530600"/>
            <a:ext cx="3048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5400" dirty="0">
                <a:solidFill>
                  <a:srgbClr val="C49A4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20章</a:t>
            </a:r>
            <a:endParaRPr lang="en-US" sz="5400" dirty="0"/>
          </a:p>
        </p:txBody>
      </p:sp>
      <p:sp>
        <p:nvSpPr>
          <p:cNvPr id="7" name="why_rgys-text-6"/>
          <p:cNvSpPr/>
          <p:nvPr/>
        </p:nvSpPr>
        <p:spPr>
          <a:xfrm>
            <a:off x="4064000" y="3581400"/>
            <a:ext cx="11430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7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系统化发行合规指南</a:t>
            </a:r>
            <a:endParaRPr lang="en-US" sz="2700" dirty="0"/>
          </a:p>
        </p:txBody>
      </p:sp>
      <p:sp>
        <p:nvSpPr>
          <p:cNvPr id="8" name="why_rgys-text-7"/>
          <p:cNvSpPr/>
          <p:nvPr/>
        </p:nvSpPr>
        <p:spPr>
          <a:xfrm>
            <a:off x="4064000" y="4279900"/>
            <a:ext cx="11430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从证券权利、路径到持续维护，提供官方来源及项目准备问题。</a:t>
            </a:r>
            <a:endParaRPr lang="en-US" sz="2100" dirty="0"/>
          </a:p>
        </p:txBody>
      </p:sp>
      <p:sp>
        <p:nvSpPr>
          <p:cNvPr id="9" name="why_rgys-shape-8"/>
          <p:cNvSpPr/>
          <p:nvPr/>
        </p:nvSpPr>
        <p:spPr>
          <a:xfrm>
            <a:off x="762000" y="50927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0" name="why_rgys-text-9"/>
          <p:cNvSpPr/>
          <p:nvPr/>
        </p:nvSpPr>
        <p:spPr>
          <a:xfrm>
            <a:off x="762000" y="5435600"/>
            <a:ext cx="3048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5400" dirty="0">
                <a:solidFill>
                  <a:srgbClr val="C49A4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37问</a:t>
            </a:r>
            <a:endParaRPr lang="en-US" sz="5400" dirty="0"/>
          </a:p>
        </p:txBody>
      </p:sp>
      <p:sp>
        <p:nvSpPr>
          <p:cNvPr id="11" name="why_rgys-text-10"/>
          <p:cNvSpPr/>
          <p:nvPr/>
        </p:nvSpPr>
        <p:spPr>
          <a:xfrm>
            <a:off x="4064000" y="5486400"/>
            <a:ext cx="11430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700" dirty="0">
                <a:solidFill>
                  <a:srgbClr val="0B1D3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监管依据、顾问建议与风险提示</a:t>
            </a:r>
            <a:endParaRPr lang="en-US" sz="2700" dirty="0"/>
          </a:p>
        </p:txBody>
      </p:sp>
      <p:sp>
        <p:nvSpPr>
          <p:cNvPr id="12" name="why_rgys-text-11"/>
          <p:cNvSpPr/>
          <p:nvPr/>
        </p:nvSpPr>
        <p:spPr>
          <a:xfrm>
            <a:off x="4064000" y="6172200"/>
            <a:ext cx="11430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帮助客户定位问题，再与合适的专业人士核对事实，不替代个案意见。</a:t>
            </a:r>
            <a:endParaRPr lang="en-US" sz="2100" dirty="0"/>
          </a:p>
        </p:txBody>
      </p:sp>
      <p:sp>
        <p:nvSpPr>
          <p:cNvPr id="13" name="why_rgys-text-12"/>
          <p:cNvSpPr/>
          <p:nvPr/>
        </p:nvSpPr>
        <p:spPr>
          <a:xfrm>
            <a:off x="762000" y="7239000"/>
            <a:ext cx="14351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1A253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中文项目沟通 · 明确工作交付 · 保留官方证据 · 专业分工透明</a:t>
            </a:r>
            <a:endParaRPr lang="en-US" sz="1800" dirty="0"/>
          </a:p>
        </p:txBody>
      </p:sp>
      <p:sp>
        <p:nvSpPr>
          <p:cNvPr id="14" name="why_rgys-shape-13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5" name="why_rgys-text-14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官网指南</a:t>
            </a: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常见问题</a:t>
            </a: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数量截至2026年10月25日，非业绩或成功率。</a:t>
            </a:r>
            <a:endParaRPr lang="en-US" sz="1400" dirty="0"/>
          </a:p>
        </p:txBody>
      </p:sp>
      <p:sp>
        <p:nvSpPr>
          <p:cNvPr id="16" name="why_rgys-text-15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C7A89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11898" r="11898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0B1D35">
              <a:alpha val="9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contact-shape-1"/>
          <p:cNvSpPr/>
          <p:nvPr/>
        </p:nvSpPr>
        <p:spPr>
          <a:xfrm>
            <a:off x="762000" y="812800"/>
            <a:ext cx="635000" cy="9144"/>
          </a:xfrm>
          <a:prstGeom prst="line">
            <a:avLst/>
          </a:prstGeom>
          <a:ln w="12700">
            <a:solidFill>
              <a:srgbClr val="C49A45"/>
            </a:solidFill>
            <a:prstDash val="solid"/>
          </a:ln>
        </p:spPr>
      </p:sp>
      <p:sp>
        <p:nvSpPr>
          <p:cNvPr id="5" name="contact-text-2"/>
          <p:cNvSpPr/>
          <p:nvPr/>
        </p:nvSpPr>
        <p:spPr>
          <a:xfrm>
            <a:off x="1574800" y="673100"/>
            <a:ext cx="1270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NEXT CONVERSATION</a:t>
            </a:r>
            <a:endParaRPr lang="en-US" sz="1400" dirty="0"/>
          </a:p>
        </p:txBody>
      </p:sp>
      <p:sp>
        <p:nvSpPr>
          <p:cNvPr id="6" name="contact-text-3"/>
          <p:cNvSpPr/>
          <p:nvPr/>
        </p:nvSpPr>
        <p:spPr>
          <a:xfrm>
            <a:off x="762000" y="1346200"/>
            <a:ext cx="14732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300" dirty="0">
                <a:solidFill>
                  <a:srgbClr val="FDFBF7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把您的项目，带到下一步</a:t>
            </a:r>
            <a:endParaRPr lang="en-US" sz="4300" dirty="0"/>
          </a:p>
        </p:txBody>
      </p:sp>
      <p:sp>
        <p:nvSpPr>
          <p:cNvPr id="7" name="contact-text-4"/>
          <p:cNvSpPr/>
          <p:nvPr/>
        </p:nvSpPr>
        <p:spPr>
          <a:xfrm>
            <a:off x="762000" y="2514600"/>
            <a:ext cx="76200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altLang="en-US" sz="23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先说明项目阶段、拟发行权利与目标市场。与唐生确认问题清单和下一步工作范围。</a:t>
            </a:r>
            <a:endParaRPr lang="en-US" sz="2300" dirty="0"/>
          </a:p>
        </p:txBody>
      </p:sp>
      <p:sp>
        <p:nvSpPr>
          <p:cNvPr id="8" name="contact-text-5"/>
          <p:cNvSpPr/>
          <p:nvPr/>
        </p:nvSpPr>
        <p:spPr>
          <a:xfrm>
            <a:off x="762000" y="4254500"/>
            <a:ext cx="7493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49A45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唐上永（唐生）</a:t>
            </a:r>
            <a:endParaRPr lang="en-US" sz="3200" dirty="0"/>
          </a:p>
        </p:txBody>
      </p:sp>
      <p:sp>
        <p:nvSpPr>
          <p:cNvPr id="9" name="contact-text-6"/>
          <p:cNvSpPr/>
          <p:nvPr/>
        </p:nvSpPr>
        <p:spPr>
          <a:xfrm>
            <a:off x="762000" y="5067300"/>
            <a:ext cx="7366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910"/>
              </a:lnSpc>
              <a:buNone/>
            </a:pPr>
            <a:r>
              <a:rPr lang="en-US" altLang="en-US" sz="23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</a:t>
            </a:r>
            <a:endParaRPr lang="en-US" sz="2300" dirty="0"/>
          </a:p>
          <a:p>
            <a:pPr algn="l" indent="0" marL="0">
              <a:lnSpc>
                <a:spcPts val="3910"/>
              </a:lnSpc>
              <a:buNone/>
            </a:pPr>
            <a:r>
              <a:rPr lang="en-US" altLang="en-US" sz="2300" u="sng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预约项目咨询：sto-us.com/contact</a:t>
            </a:r>
            <a:endParaRPr lang="en-US" sz="2300" dirty="0"/>
          </a:p>
          <a:p>
            <a:pPr algn="l" indent="0" marL="0">
              <a:lnSpc>
                <a:spcPts val="3910"/>
              </a:lnSpc>
              <a:buNone/>
            </a:pPr>
            <a:r>
              <a:rPr lang="en-US" altLang="en-US" sz="2300" u="sng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官网：sto-us.com</a:t>
            </a:r>
            <a:endParaRPr lang="en-US" sz="2300" dirty="0"/>
          </a:p>
        </p:txBody>
      </p:sp>
      <p:sp>
        <p:nvSpPr>
          <p:cNvPr id="10" name="contact-shape-7"/>
          <p:cNvSpPr/>
          <p:nvPr/>
        </p:nvSpPr>
        <p:spPr>
          <a:xfrm>
            <a:off x="9017000" y="4013200"/>
            <a:ext cx="9144" cy="2959100"/>
          </a:xfrm>
          <a:prstGeom prst="line">
            <a:avLst/>
          </a:prstGeom>
          <a:ln w="12700">
            <a:solidFill>
              <a:srgbClr val="C49A45">
                <a:alpha val="50000"/>
              </a:srgbClr>
            </a:solidFill>
            <a:prstDash val="solid"/>
          </a:ln>
        </p:spPr>
      </p:sp>
      <p:sp>
        <p:nvSpPr>
          <p:cNvPr id="11" name="contact-text-8"/>
          <p:cNvSpPr/>
          <p:nvPr/>
        </p:nvSpPr>
        <p:spPr>
          <a:xfrm>
            <a:off x="9779000" y="4254500"/>
            <a:ext cx="5715000" cy="2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40"/>
              </a:lnSpc>
              <a:buNone/>
            </a:pPr>
            <a:r>
              <a:rPr lang="en-US" altLang="en-US" sz="2300" u="sng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Drew@sfc8.com</a:t>
            </a:r>
            <a:endParaRPr lang="en-US" sz="2300" dirty="0"/>
          </a:p>
          <a:p>
            <a:pPr algn="l" indent="0" marL="0">
              <a:lnSpc>
                <a:spcPts val="4140"/>
              </a:lnSpc>
              <a:buNone/>
            </a:pPr>
            <a:r>
              <a:rPr lang="en-US" altLang="en-US" sz="2300" u="sng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WhatsApp +852 9298 4213</a:t>
            </a:r>
            <a:endParaRPr lang="en-US" sz="2300" dirty="0"/>
          </a:p>
          <a:p>
            <a:pPr algn="l" indent="0" marL="0">
              <a:lnSpc>
                <a:spcPts val="4140"/>
              </a:lnSpc>
              <a:buNone/>
            </a:pPr>
            <a:r>
              <a:rPr lang="en-US" altLang="en-US" sz="23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内地 +86 159 2000 2080</a:t>
            </a:r>
            <a:endParaRPr lang="en-US" sz="2300" dirty="0"/>
          </a:p>
        </p:txBody>
      </p:sp>
      <p:sp>
        <p:nvSpPr>
          <p:cNvPr id="12" name="contact-text-9"/>
          <p:cNvSpPr/>
          <p:nvPr/>
        </p:nvSpPr>
        <p:spPr>
          <a:xfrm>
            <a:off x="762000" y="7251700"/>
            <a:ext cx="14605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altLang="en-US" sz="14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一般服务介绍，不构成美国法律意见、证券要约或投资建议；不承诺批准、融资、上市、流动性或工期。品牌场景为示意，非美国分支实拍。</a:t>
            </a:r>
            <a:endParaRPr lang="en-US" sz="1400" dirty="0"/>
          </a:p>
        </p:txBody>
      </p:sp>
      <p:sp>
        <p:nvSpPr>
          <p:cNvPr id="13" name="contact-shape-10"/>
          <p:cNvSpPr/>
          <p:nvPr/>
        </p:nvSpPr>
        <p:spPr>
          <a:xfrm>
            <a:off x="762000" y="8001000"/>
            <a:ext cx="14732000" cy="9144"/>
          </a:xfrm>
          <a:prstGeom prst="line">
            <a:avLst/>
          </a:prstGeom>
          <a:ln w="12700">
            <a:solidFill>
              <a:srgbClr val="C49A45">
                <a:alpha val="50000"/>
              </a:srgbClr>
            </a:solidFill>
            <a:prstDash val="solid"/>
          </a:ln>
        </p:spPr>
      </p:sp>
      <p:sp>
        <p:nvSpPr>
          <p:cNvPr id="14" name="contact-text-11"/>
          <p:cNvSpPr/>
          <p:nvPr/>
        </p:nvSpPr>
        <p:spPr>
          <a:xfrm>
            <a:off x="762000" y="8153400"/>
            <a:ext cx="1346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SEC发行指引</a:t>
            </a:r>
            <a:r>
              <a:rPr lang="en-US" altLang="en-US" sz="14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 ATS资料</a:t>
            </a:r>
            <a:r>
              <a:rPr lang="en-US" altLang="en-US" sz="1400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400" u="sng" dirty="0">
                <a:solidFill>
                  <a:srgbClr val="FDFBF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FINRA Rule1017</a:t>
            </a:r>
            <a:endParaRPr lang="en-US" sz="1400" dirty="0"/>
          </a:p>
        </p:txBody>
      </p:sp>
      <p:sp>
        <p:nvSpPr>
          <p:cNvPr id="15" name="contact-text-12"/>
          <p:cNvSpPr/>
          <p:nvPr/>
        </p:nvSpPr>
        <p:spPr>
          <a:xfrm>
            <a:off x="14859000" y="8153400"/>
            <a:ext cx="63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49A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美国STO牌照申请服务推介｜仁港永胜</dc:title>
  <dc:subject>美国STO牌照申请服务推介｜仁港永胜</dc:subject>
  <dc:creator>Manus</dc:creator>
  <cp:lastModifiedBy>Manus</cp:lastModifiedBy>
  <cp:revision>1</cp:revision>
  <dcterms:created xsi:type="dcterms:W3CDTF">2026-10-25T08:22:54Z</dcterms:created>
  <dcterms:modified xsi:type="dcterms:W3CDTF">2026-10-25T08:22:54Z</dcterms:modified>
</cp:coreProperties>
</file>